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18"/>
  </p:notesMasterIdLst>
  <p:handoutMasterIdLst>
    <p:handoutMasterId r:id="rId19"/>
  </p:handoutMasterIdLst>
  <p:sldIdLst>
    <p:sldId id="292" r:id="rId5"/>
    <p:sldId id="291" r:id="rId6"/>
    <p:sldId id="305" r:id="rId7"/>
    <p:sldId id="306" r:id="rId8"/>
    <p:sldId id="307" r:id="rId9"/>
    <p:sldId id="311" r:id="rId10"/>
    <p:sldId id="308" r:id="rId11"/>
    <p:sldId id="309" r:id="rId12"/>
    <p:sldId id="302" r:id="rId13"/>
    <p:sldId id="304" r:id="rId14"/>
    <p:sldId id="303" r:id="rId15"/>
    <p:sldId id="299" r:id="rId16"/>
    <p:sldId id="293" r:id="rId17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A287"/>
    <a:srgbClr val="F3703A"/>
    <a:srgbClr val="113F6F"/>
    <a:srgbClr val="00ACB6"/>
    <a:srgbClr val="013D61"/>
    <a:srgbClr val="515083"/>
    <a:srgbClr val="2F305C"/>
    <a:srgbClr val="3C4798"/>
    <a:srgbClr val="E68637"/>
    <a:srgbClr val="E98B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114" d="100"/>
          <a:sy n="114" d="100"/>
        </p:scale>
        <p:origin x="41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08/05/2025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08/05/2025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08/05/2025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08/05/2025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08/05/2025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08/05/2025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08/05/2025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08/05/2025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08/05/2025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08/05/2025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08/05/2025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08/05/2025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08/05/2025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5060941" y="0"/>
            <a:ext cx="15392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08/05/2025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013D6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984836" y="3841"/>
            <a:ext cx="153926" cy="6858000"/>
          </a:xfrm>
          <a:prstGeom prst="rect">
            <a:avLst/>
          </a:prstGeom>
          <a:solidFill>
            <a:srgbClr val="00A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B1EF3D6-F267-5A27-D435-C5005BA4AA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" b="1411"/>
          <a:stretch/>
        </p:blipFill>
        <p:spPr>
          <a:xfrm>
            <a:off x="0" y="-3841"/>
            <a:ext cx="49848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08/05/2025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08/05/2025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08/05/2025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08/05/2025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08/05/2025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08/05/2025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08/05/2025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DFAB8DF2-5E8E-AAC9-5CFB-04F9609C1AF6}"/>
              </a:ext>
            </a:extLst>
          </p:cNvPr>
          <p:cNvSpPr/>
          <p:nvPr userDrawn="1"/>
        </p:nvSpPr>
        <p:spPr>
          <a:xfrm rot="16200000">
            <a:off x="6073140" y="60104"/>
            <a:ext cx="45719" cy="1219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90775C3D-C100-72AE-04FB-C04AC0D7DE43}"/>
              </a:ext>
            </a:extLst>
          </p:cNvPr>
          <p:cNvSpPr/>
          <p:nvPr userDrawn="1"/>
        </p:nvSpPr>
        <p:spPr>
          <a:xfrm>
            <a:off x="0" y="6174807"/>
            <a:ext cx="12192000" cy="683193"/>
          </a:xfrm>
          <a:prstGeom prst="rect">
            <a:avLst/>
          </a:prstGeom>
          <a:solidFill>
            <a:srgbClr val="113F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434494" y="-124691"/>
            <a:ext cx="2857500" cy="6299498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5E029AD-6703-A540-841D-BE7462E7B0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4807"/>
            <a:ext cx="3707476" cy="683193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D1867750-EA89-EFEA-40CB-4FA8E18FEF5A}"/>
              </a:ext>
            </a:extLst>
          </p:cNvPr>
          <p:cNvSpPr/>
          <p:nvPr userDrawn="1"/>
        </p:nvSpPr>
        <p:spPr>
          <a:xfrm rot="16200000">
            <a:off x="6073140" y="76728"/>
            <a:ext cx="45719" cy="12191999"/>
          </a:xfrm>
          <a:prstGeom prst="rect">
            <a:avLst/>
          </a:prstGeom>
          <a:solidFill>
            <a:srgbClr val="00A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08/05/2025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g"/><Relationship Id="rId9" Type="http://schemas.openxmlformats.org/officeDocument/2006/relationships/image" Target="../media/image3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it-IT" sz="4800" dirty="0"/>
              <a:t>LA CHIRURGIA ROBOTICA NELLE URGENZE DOPO CHIRURGIA BARIATRICA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it-IT" sz="2800" b="1" dirty="0">
                <a:solidFill>
                  <a:srgbClr val="00A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Carlo Nagliati</a:t>
            </a:r>
          </a:p>
          <a:p>
            <a:r>
              <a:rPr lang="it-IT" sz="2800" b="1" dirty="0">
                <a:solidFill>
                  <a:srgbClr val="00A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 </a:t>
            </a:r>
            <a:r>
              <a:rPr lang="it-IT" sz="2800" b="1" dirty="0" err="1">
                <a:solidFill>
                  <a:srgbClr val="00A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Obesity</a:t>
            </a:r>
            <a:r>
              <a:rPr lang="it-IT" sz="2800" b="1" dirty="0">
                <a:solidFill>
                  <a:srgbClr val="00A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800" b="1" dirty="0" err="1">
                <a:solidFill>
                  <a:srgbClr val="00A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</a:t>
            </a:r>
            <a:r>
              <a:rPr lang="it-IT" sz="2800" b="1" dirty="0">
                <a:solidFill>
                  <a:srgbClr val="00A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2800" b="1" dirty="0" err="1">
                <a:solidFill>
                  <a:srgbClr val="00A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gorizia</a:t>
            </a:r>
            <a:endParaRPr lang="it-IT" sz="2800" b="1" dirty="0">
              <a:solidFill>
                <a:srgbClr val="00AC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EA5B7587-1749-4904-A458-7CDAC9EC15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675" y="241153"/>
            <a:ext cx="1174459" cy="66063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B25D1D6B-D00B-4644-8ACA-8992DF3B0F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99" y="660634"/>
            <a:ext cx="2526662" cy="184471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89D672D-2A32-46DE-B82D-128B92ED7F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033" y="1779909"/>
            <a:ext cx="295893" cy="418008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339133E5-ECE1-435C-A3CA-2F42010BA4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37" y="1168861"/>
            <a:ext cx="7427767" cy="478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899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EA5B7587-1749-4904-A458-7CDAC9EC15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675" y="241153"/>
            <a:ext cx="1174459" cy="660633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5C3E4845-820A-458A-A11E-CEAA4C91AF01}"/>
              </a:ext>
            </a:extLst>
          </p:cNvPr>
          <p:cNvSpPr txBox="1"/>
          <p:nvPr/>
        </p:nvSpPr>
        <p:spPr>
          <a:xfrm>
            <a:off x="570451" y="444615"/>
            <a:ext cx="1129158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CONCLUSIONI ?..</a:t>
            </a:r>
          </a:p>
          <a:p>
            <a:endParaRPr lang="it-IT" sz="2800" dirty="0"/>
          </a:p>
          <a:p>
            <a:r>
              <a:rPr lang="it-IT" sz="2800" i="1" dirty="0"/>
              <a:t>… ‘</a:t>
            </a:r>
            <a:r>
              <a:rPr lang="it-IT" sz="2800" i="1" dirty="0" err="1"/>
              <a:t>till</a:t>
            </a:r>
            <a:r>
              <a:rPr lang="it-IT" sz="2800" i="1" dirty="0"/>
              <a:t> </a:t>
            </a:r>
            <a:r>
              <a:rPr lang="it-IT" sz="2800" i="1" dirty="0" err="1"/>
              <a:t>now</a:t>
            </a:r>
            <a:r>
              <a:rPr lang="it-IT" sz="2800" i="1" dirty="0"/>
              <a:t>, common </a:t>
            </a:r>
            <a:r>
              <a:rPr lang="it-IT" sz="2800" i="1" dirty="0" err="1"/>
              <a:t>sense</a:t>
            </a:r>
            <a:r>
              <a:rPr lang="it-IT" sz="2800" i="1" dirty="0"/>
              <a:t> </a:t>
            </a:r>
            <a:r>
              <a:rPr lang="it-IT" sz="2800" i="1" dirty="0" err="1"/>
              <a:t>instead</a:t>
            </a:r>
            <a:r>
              <a:rPr lang="it-IT" sz="2800" i="1" dirty="0"/>
              <a:t> of </a:t>
            </a:r>
            <a:r>
              <a:rPr lang="it-IT" sz="2800" i="1" dirty="0" err="1"/>
              <a:t>evidences</a:t>
            </a:r>
            <a:r>
              <a:rPr lang="it-IT" sz="2800" i="1" dirty="0"/>
              <a:t> …</a:t>
            </a:r>
          </a:p>
          <a:p>
            <a:endParaRPr lang="it-IT" sz="2800" dirty="0"/>
          </a:p>
          <a:p>
            <a:endParaRPr lang="it-IT" sz="2800" dirty="0"/>
          </a:p>
          <a:p>
            <a:r>
              <a:rPr lang="it-IT" sz="2800" b="1" dirty="0"/>
              <a:t>CONSIDERAZIONI</a:t>
            </a:r>
          </a:p>
          <a:p>
            <a:endParaRPr lang="it-IT" sz="28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dirty="0"/>
              <a:t>Il trend degli interventi robotici (</a:t>
            </a:r>
            <a:r>
              <a:rPr lang="it-IT" sz="2800" i="1" dirty="0"/>
              <a:t>elettivi e in urgenza</a:t>
            </a:r>
            <a:r>
              <a:rPr lang="it-IT" sz="2800" dirty="0"/>
              <a:t>) è in crescita</a:t>
            </a:r>
          </a:p>
          <a:p>
            <a:pPr marL="457200" indent="-45720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it-IT" sz="2800" dirty="0"/>
              <a:t>Tendenza a un «confronto» fra robotica e laparoscopia</a:t>
            </a:r>
          </a:p>
          <a:p>
            <a:endParaRPr lang="it-IT" sz="28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26840DE-A083-4E48-803F-D6ADA4B1B5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233" y="4220973"/>
            <a:ext cx="259080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541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EA5B7587-1749-4904-A458-7CDAC9EC15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675" y="241153"/>
            <a:ext cx="1174459" cy="660633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FA8AF806-321E-4F81-9069-D7DEFC690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9427">
            <a:off x="2107852" y="3710491"/>
            <a:ext cx="1698095" cy="1698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47CB8260-2103-43ED-A24A-29203C2DE2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0237">
            <a:off x="7940531" y="3764271"/>
            <a:ext cx="1742177" cy="1742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A150367A-1354-4F61-AB44-7759C6C5B3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761" y="4718837"/>
            <a:ext cx="1376577" cy="868233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E4C17F5C-3344-4E75-A6C1-B1889174F8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47" y="4911593"/>
            <a:ext cx="857307" cy="618863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FC507E3C-399E-4402-B9D2-03D8C7C5C6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2323">
            <a:off x="4169133" y="1521077"/>
            <a:ext cx="3158127" cy="2101788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B547B0D3-850C-4DD4-B3D8-F7B45997FA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7786">
            <a:off x="1369578" y="484597"/>
            <a:ext cx="2717312" cy="271731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C26D7D3-288F-46AE-94E8-4F49983912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5566">
            <a:off x="7635280" y="1177169"/>
            <a:ext cx="3008887" cy="170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2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E4F4879-D87F-4951-AC34-0251A1B22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364" y="3363985"/>
            <a:ext cx="2993636" cy="3227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4CD496E-1707-4AF6-800D-15275E64D7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712" y="4533176"/>
            <a:ext cx="1865376" cy="1865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55D5C35F-61EC-4A7F-A042-132670D9FA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292" y="192947"/>
            <a:ext cx="1638650" cy="92174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7BCAA1E-1F4D-4D1B-B794-4FB1B44F29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" y="75501"/>
            <a:ext cx="4828997" cy="219791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055D577A-0DEF-46F6-AC32-04241D246C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547" y="1233769"/>
            <a:ext cx="5662569" cy="4819207"/>
          </a:xfrm>
          <a:prstGeom prst="rect">
            <a:avLst/>
          </a:prstGeom>
        </p:spPr>
      </p:pic>
      <p:sp>
        <p:nvSpPr>
          <p:cNvPr id="13" name="Ovale 12">
            <a:extLst>
              <a:ext uri="{FF2B5EF4-FFF2-40B4-BE49-F238E27FC236}">
                <a16:creationId xmlns:a16="http://schemas.microsoft.com/office/drawing/2014/main" id="{50F717EB-DEB5-4094-948C-496123C06ED0}"/>
              </a:ext>
            </a:extLst>
          </p:cNvPr>
          <p:cNvSpPr/>
          <p:nvPr/>
        </p:nvSpPr>
        <p:spPr>
          <a:xfrm>
            <a:off x="3865405" y="1353695"/>
            <a:ext cx="905315" cy="502050"/>
          </a:xfrm>
          <a:prstGeom prst="ellipse">
            <a:avLst/>
          </a:prstGeom>
          <a:noFill/>
          <a:ln w="57150">
            <a:solidFill>
              <a:srgbClr val="F3703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5F8C98C2-DE40-467E-B17E-6B4FBE7B7D58}"/>
              </a:ext>
            </a:extLst>
          </p:cNvPr>
          <p:cNvSpPr/>
          <p:nvPr/>
        </p:nvSpPr>
        <p:spPr>
          <a:xfrm>
            <a:off x="5570289" y="1353695"/>
            <a:ext cx="1224793" cy="445424"/>
          </a:xfrm>
          <a:prstGeom prst="ellipse">
            <a:avLst/>
          </a:prstGeom>
          <a:noFill/>
          <a:ln w="57150">
            <a:solidFill>
              <a:srgbClr val="F3703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00B63DFC-421A-4A67-83FF-E3A0A3FAFB4D}"/>
              </a:ext>
            </a:extLst>
          </p:cNvPr>
          <p:cNvSpPr/>
          <p:nvPr/>
        </p:nvSpPr>
        <p:spPr>
          <a:xfrm>
            <a:off x="4001547" y="3297922"/>
            <a:ext cx="905315" cy="312490"/>
          </a:xfrm>
          <a:prstGeom prst="ellipse">
            <a:avLst/>
          </a:prstGeom>
          <a:noFill/>
          <a:ln w="57150">
            <a:solidFill>
              <a:srgbClr val="F3703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2AC1CB54-7940-4CAE-9E72-0B282A21989E}"/>
              </a:ext>
            </a:extLst>
          </p:cNvPr>
          <p:cNvSpPr/>
          <p:nvPr/>
        </p:nvSpPr>
        <p:spPr>
          <a:xfrm>
            <a:off x="5570289" y="3337528"/>
            <a:ext cx="905315" cy="312490"/>
          </a:xfrm>
          <a:prstGeom prst="ellipse">
            <a:avLst/>
          </a:prstGeom>
          <a:noFill/>
          <a:ln w="57150">
            <a:solidFill>
              <a:srgbClr val="F3703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9789431E-FE46-4ADD-8506-2F14C4C40041}"/>
              </a:ext>
            </a:extLst>
          </p:cNvPr>
          <p:cNvSpPr/>
          <p:nvPr/>
        </p:nvSpPr>
        <p:spPr>
          <a:xfrm>
            <a:off x="5234731" y="4492650"/>
            <a:ext cx="734735" cy="312490"/>
          </a:xfrm>
          <a:prstGeom prst="ellipse">
            <a:avLst/>
          </a:prstGeom>
          <a:noFill/>
          <a:ln w="57150">
            <a:solidFill>
              <a:srgbClr val="F3703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8C1936C5-C5FF-4FAE-93CD-0FD219722003}"/>
              </a:ext>
            </a:extLst>
          </p:cNvPr>
          <p:cNvSpPr/>
          <p:nvPr/>
        </p:nvSpPr>
        <p:spPr>
          <a:xfrm>
            <a:off x="6648625" y="4463547"/>
            <a:ext cx="844668" cy="312490"/>
          </a:xfrm>
          <a:prstGeom prst="ellipse">
            <a:avLst/>
          </a:prstGeom>
          <a:noFill/>
          <a:ln w="57150">
            <a:solidFill>
              <a:srgbClr val="F3703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CE901A2E-6DA1-43D5-BCB4-E99946F17BDB}"/>
              </a:ext>
            </a:extLst>
          </p:cNvPr>
          <p:cNvSpPr/>
          <p:nvPr/>
        </p:nvSpPr>
        <p:spPr>
          <a:xfrm>
            <a:off x="7600079" y="4480325"/>
            <a:ext cx="669195" cy="312490"/>
          </a:xfrm>
          <a:prstGeom prst="ellipse">
            <a:avLst/>
          </a:prstGeom>
          <a:noFill/>
          <a:ln w="57150">
            <a:solidFill>
              <a:srgbClr val="F3703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E0B7D223-EC98-492B-840D-867DC76B3F4B}"/>
              </a:ext>
            </a:extLst>
          </p:cNvPr>
          <p:cNvSpPr/>
          <p:nvPr/>
        </p:nvSpPr>
        <p:spPr>
          <a:xfrm>
            <a:off x="7484379" y="1434623"/>
            <a:ext cx="905315" cy="312490"/>
          </a:xfrm>
          <a:prstGeom prst="ellipse">
            <a:avLst/>
          </a:prstGeom>
          <a:noFill/>
          <a:ln w="57150">
            <a:solidFill>
              <a:srgbClr val="F3703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55D5C35F-61EC-4A7F-A042-132670D9FA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292" y="192947"/>
            <a:ext cx="1638650" cy="921741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80EA5BC0-5D4A-4612-BE39-AE10F50733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58" y="192947"/>
            <a:ext cx="4999839" cy="201770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0C004FD-7D9B-471F-9EAD-8F3E89305A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93" y="3246541"/>
            <a:ext cx="11439614" cy="1197536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C7691DBF-944A-40C9-84FF-A0C25931FA87}"/>
              </a:ext>
            </a:extLst>
          </p:cNvPr>
          <p:cNvSpPr/>
          <p:nvPr/>
        </p:nvSpPr>
        <p:spPr>
          <a:xfrm>
            <a:off x="3665989" y="3531765"/>
            <a:ext cx="7331978" cy="310393"/>
          </a:xfrm>
          <a:prstGeom prst="rect">
            <a:avLst/>
          </a:prstGeom>
          <a:noFill/>
          <a:ln w="38100">
            <a:solidFill>
              <a:srgbClr val="F6A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F90D64A3-EEBC-4A53-9105-290D43F8004F}"/>
              </a:ext>
            </a:extLst>
          </p:cNvPr>
          <p:cNvSpPr/>
          <p:nvPr/>
        </p:nvSpPr>
        <p:spPr>
          <a:xfrm flipV="1">
            <a:off x="167778" y="1022431"/>
            <a:ext cx="3011649" cy="512754"/>
          </a:xfrm>
          <a:prstGeom prst="ellipse">
            <a:avLst/>
          </a:prstGeom>
          <a:noFill/>
          <a:ln w="57150">
            <a:solidFill>
              <a:srgbClr val="F3703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037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55D5C35F-61EC-4A7F-A042-132670D9FA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292" y="192947"/>
            <a:ext cx="1638650" cy="921741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1B82348B-AFBF-4F1B-B4ED-048D8C27CA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61" y="414058"/>
            <a:ext cx="3733101" cy="122469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D1C2310-0187-418E-87FF-F62F701852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126" y="1935798"/>
            <a:ext cx="9466801" cy="3643580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D96CA637-F316-4245-8574-CFE4E1C2E82C}"/>
              </a:ext>
            </a:extLst>
          </p:cNvPr>
          <p:cNvSpPr/>
          <p:nvPr/>
        </p:nvSpPr>
        <p:spPr>
          <a:xfrm>
            <a:off x="2936147" y="5010290"/>
            <a:ext cx="7331978" cy="234892"/>
          </a:xfrm>
          <a:prstGeom prst="rect">
            <a:avLst/>
          </a:prstGeom>
          <a:noFill/>
          <a:ln w="38100">
            <a:solidFill>
              <a:srgbClr val="F6A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D4E496F1-668C-47EA-98B0-1EA26593375C}"/>
              </a:ext>
            </a:extLst>
          </p:cNvPr>
          <p:cNvSpPr/>
          <p:nvPr/>
        </p:nvSpPr>
        <p:spPr>
          <a:xfrm>
            <a:off x="1568743" y="4068662"/>
            <a:ext cx="1300292" cy="234892"/>
          </a:xfrm>
          <a:prstGeom prst="rect">
            <a:avLst/>
          </a:prstGeom>
          <a:noFill/>
          <a:ln w="38100">
            <a:solidFill>
              <a:srgbClr val="F6A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0448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55D5C35F-61EC-4A7F-A042-132670D9FA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292" y="192947"/>
            <a:ext cx="1638650" cy="921741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85D20AE1-98E4-4343-823F-F9A297547E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43" y="433868"/>
            <a:ext cx="4281881" cy="222159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089513A-314A-427A-9506-67CF17573F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35" y="3009550"/>
            <a:ext cx="4216254" cy="2266364"/>
          </a:xfrm>
          <a:prstGeom prst="rect">
            <a:avLst/>
          </a:prstGeom>
        </p:spPr>
      </p:pic>
      <p:sp>
        <p:nvSpPr>
          <p:cNvPr id="9" name="Ovale 8">
            <a:extLst>
              <a:ext uri="{FF2B5EF4-FFF2-40B4-BE49-F238E27FC236}">
                <a16:creationId xmlns:a16="http://schemas.microsoft.com/office/drawing/2014/main" id="{0A2A97D4-08A0-4167-AA74-10339120C262}"/>
              </a:ext>
            </a:extLst>
          </p:cNvPr>
          <p:cNvSpPr/>
          <p:nvPr/>
        </p:nvSpPr>
        <p:spPr>
          <a:xfrm flipV="1">
            <a:off x="3959605" y="3824354"/>
            <a:ext cx="3313650" cy="636756"/>
          </a:xfrm>
          <a:prstGeom prst="ellipse">
            <a:avLst/>
          </a:prstGeom>
          <a:noFill/>
          <a:ln w="57150">
            <a:solidFill>
              <a:srgbClr val="F3703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634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55D5C35F-61EC-4A7F-A042-132670D9FA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292" y="192947"/>
            <a:ext cx="1638650" cy="921741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85D20AE1-98E4-4343-823F-F9A297547E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43" y="433868"/>
            <a:ext cx="4281881" cy="222159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62CD9E1-9346-4E1D-8A89-08E11AF3E3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651" y="3323183"/>
            <a:ext cx="4800511" cy="2453860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52C9EE81-7020-48F7-BEE3-5DA05A38D704}"/>
              </a:ext>
            </a:extLst>
          </p:cNvPr>
          <p:cNvSpPr/>
          <p:nvPr/>
        </p:nvSpPr>
        <p:spPr>
          <a:xfrm>
            <a:off x="3464655" y="3615656"/>
            <a:ext cx="4412608" cy="1006678"/>
          </a:xfrm>
          <a:prstGeom prst="rect">
            <a:avLst/>
          </a:prstGeom>
          <a:noFill/>
          <a:ln w="38100">
            <a:solidFill>
              <a:srgbClr val="F6A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05426A5-0647-4442-BD84-913D6BEFDC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098" y="3167805"/>
            <a:ext cx="1119306" cy="145452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9A17745-E4F1-476D-8656-76B9C5811F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584" y="420170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936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55D5C35F-61EC-4A7F-A042-132670D9FA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292" y="192947"/>
            <a:ext cx="1638650" cy="92174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F1ECBD6-9E17-4686-845E-5B6F6800E3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38" y="192947"/>
            <a:ext cx="5907055" cy="511728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3E471C5-12FB-40ED-A7C6-46A768C0B2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665" y="4592623"/>
            <a:ext cx="8570534" cy="1313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DBAF3085-8887-4AA7-A91C-BBE6E418AA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761" y="1284083"/>
            <a:ext cx="4295076" cy="313914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06D25071-EAFD-4E4E-A991-5258980986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034" y="0"/>
            <a:ext cx="1971414" cy="127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340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55D5C35F-61EC-4A7F-A042-132670D9FA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292" y="192947"/>
            <a:ext cx="1638650" cy="921741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A6911C5C-3F7F-402D-9C5B-8126A8E1F4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705" y="252456"/>
            <a:ext cx="6307735" cy="232167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6FDAC44-73D4-47BF-9A09-F3CB5BEC28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45" y="2732713"/>
            <a:ext cx="4471988" cy="29622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40A3E1E0-C6A2-4933-A356-BD9C5B4837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446" y="2939454"/>
            <a:ext cx="4471988" cy="275553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079004B-84F4-45AF-8278-5A3BFBD538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75" y="939567"/>
            <a:ext cx="1396505" cy="139650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629D976-7A73-41F7-A305-52948D7880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434" y="3140790"/>
            <a:ext cx="1076541" cy="134433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02D9498C-BA35-4E28-9E01-7CB4CB69E0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405" y="4540867"/>
            <a:ext cx="321250" cy="40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328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EA5B7587-1749-4904-A458-7CDAC9EC15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675" y="241153"/>
            <a:ext cx="1174459" cy="66063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B25D1D6B-D00B-4644-8ACA-8992DF3B0F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98" y="660633"/>
            <a:ext cx="5932591" cy="433138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89D672D-2A32-46DE-B82D-128B92ED7F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435" y="2006410"/>
            <a:ext cx="180022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39423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15093</TotalTime>
  <Words>54</Words>
  <Application>Microsoft Office PowerPoint</Application>
  <PresentationFormat>Widescreen</PresentationFormat>
  <Paragraphs>13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RetrospectVTI</vt:lpstr>
      <vt:lpstr>LA CHIRURGIA ROBOTICA NELLE URGENZE DOPO CHIRURGIA BARIATRICA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Nagliati Carlo</cp:lastModifiedBy>
  <cp:revision>40</cp:revision>
  <dcterms:created xsi:type="dcterms:W3CDTF">2022-02-27T17:36:31Z</dcterms:created>
  <dcterms:modified xsi:type="dcterms:W3CDTF">2025-05-08T14:31:24Z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